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sldIdLst>
    <p:sldId id="256" r:id="rId3"/>
    <p:sldId id="261" r:id="rId4"/>
    <p:sldId id="265" r:id="rId5"/>
    <p:sldId id="268" r:id="rId6"/>
    <p:sldId id="267" r:id="rId7"/>
    <p:sldId id="257" r:id="rId8"/>
    <p:sldId id="258" r:id="rId9"/>
    <p:sldId id="269" r:id="rId10"/>
    <p:sldId id="260" r:id="rId11"/>
    <p:sldId id="270" r:id="rId12"/>
    <p:sldId id="262" r:id="rId13"/>
    <p:sldId id="266"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a:xfrm>
            <a:off x="2692397" y="5037663"/>
            <a:ext cx="5214635" cy="279400"/>
          </a:xfrm>
        </p:spPr>
        <p:txBody>
          <a:bodyPr/>
          <a:lstStyle/>
          <a:p>
            <a:endParaRPr lang="id-ID"/>
          </a:p>
        </p:txBody>
      </p:sp>
      <p:sp>
        <p:nvSpPr>
          <p:cNvPr id="6" name="Slide Number Placeholder 5"/>
          <p:cNvSpPr>
            <a:spLocks noGrp="1"/>
          </p:cNvSpPr>
          <p:nvPr>
            <p:ph type="sldNum" sz="quarter" idx="12"/>
          </p:nvPr>
        </p:nvSpPr>
        <p:spPr>
          <a:xfrm>
            <a:off x="8956900" y="5037663"/>
            <a:ext cx="551167" cy="279400"/>
          </a:xfrm>
        </p:spPr>
        <p:txBody>
          <a:bodyPr/>
          <a:lstStyle/>
          <a:p>
            <a:fld id="{9115D389-E78E-4C45-8C38-1B0B17533623}" type="slidenum">
              <a:rPr lang="id-ID" smtClean="0"/>
              <a:t>‹#›</a:t>
            </a:fld>
            <a:endParaRPr lang="id-ID"/>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27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3657150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175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405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378913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577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650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3360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050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694F-917D-4266-93AC-64904D0AC2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B2C82666-D093-40B6-BEBB-E00E1172FB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0C754EFA-E80B-4759-808F-4EC0E4FA7CA9}"/>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88ACB46C-35D5-4919-8463-7393599FED3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B76904B-1588-4B4E-BE27-0BF0137D18F6}"/>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3026977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F412-E85E-4296-88E8-42585DBEB4F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D28B4AB5-2610-4CE6-86DD-1869E20E51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FC2CCE4-34FC-4BAA-9CBE-4A9FBAD40944}"/>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28D010F6-34F5-4316-AF70-EBC8658BA547}"/>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21F4FBA-D111-4F7F-9C63-E648C4D6E8EA}"/>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1844567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37259487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911F-C4DD-433C-BBDD-7C5A444560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6A8E26EF-2059-4352-BA45-5D2BFEBE6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20113B-2C93-4E5E-ACC4-BCAE02B1FD0C}"/>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B2E68B5E-32B3-4753-8D51-940D2FCEF23D}"/>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FC7B5F5-8CBD-46B3-9503-E1ED74051716}"/>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445939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77B9-D607-46E6-B1AA-2AC373316F9E}"/>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EBD91443-58C7-481C-9DFD-6A232782C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65F72D2-532C-424B-9BC2-9831446D7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10F24B12-BE10-4190-AD93-7436F0959026}"/>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a:extLst>
              <a:ext uri="{FF2B5EF4-FFF2-40B4-BE49-F238E27FC236}">
                <a16:creationId xmlns:a16="http://schemas.microsoft.com/office/drawing/2014/main" id="{018BE6C0-C213-4643-9837-0293C81CB1BB}"/>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79E7923E-8B20-4E31-A7AD-5412AC89036F}"/>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147485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8FFC-BBA4-44E0-8226-6DDE68B73186}"/>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A093FAE-C308-45F0-B6C1-E5E89ECC5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158544-A367-4A4F-AA47-3C2F07D03F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CE132C3-821D-4690-8198-A86B8F693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3BBD56-39A5-4207-A7DA-E795A1EEDB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82412AF-98B2-407F-84D9-1F9C7A9FB615}"/>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8" name="Footer Placeholder 7">
            <a:extLst>
              <a:ext uri="{FF2B5EF4-FFF2-40B4-BE49-F238E27FC236}">
                <a16:creationId xmlns:a16="http://schemas.microsoft.com/office/drawing/2014/main" id="{D238FF3E-010D-4303-AE53-D0AF8B01EA14}"/>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C17E305E-8911-496D-B5D8-A4C7DB9E5378}"/>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6844271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B0C2-90B5-484B-A554-2F60614DE6C3}"/>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382D3932-1299-4BFB-846D-FBDE65BE6AD6}"/>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4" name="Footer Placeholder 3">
            <a:extLst>
              <a:ext uri="{FF2B5EF4-FFF2-40B4-BE49-F238E27FC236}">
                <a16:creationId xmlns:a16="http://schemas.microsoft.com/office/drawing/2014/main" id="{62755A87-AA68-4312-906D-D363258AA539}"/>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EEDC3910-22E0-4936-80F3-390E4C39E56D}"/>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465372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C490E-3C16-4FB8-B28C-77705E864680}"/>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3" name="Footer Placeholder 2">
            <a:extLst>
              <a:ext uri="{FF2B5EF4-FFF2-40B4-BE49-F238E27FC236}">
                <a16:creationId xmlns:a16="http://schemas.microsoft.com/office/drawing/2014/main" id="{DD45E613-4848-49AA-94A4-662A620A491C}"/>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AB78AD2D-D40E-4100-8EE4-7608630FC7EB}"/>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7769392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ECC6-2574-4F3C-A026-50BEE6C2D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69D9D604-99CF-4407-BE64-377599A14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CF379EA-1E5F-473B-9059-2F7CB2738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9610F6-1A27-4165-B5FD-57A7350B1B04}"/>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a:extLst>
              <a:ext uri="{FF2B5EF4-FFF2-40B4-BE49-F238E27FC236}">
                <a16:creationId xmlns:a16="http://schemas.microsoft.com/office/drawing/2014/main" id="{F97F6676-B4F9-4858-A2B3-B4BDAEE7614A}"/>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BA8D3C7-6C9C-4B9A-BB2E-A9C7B31877F1}"/>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1330935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599A-B6E9-4C29-8D29-C09BE4C259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888BF4F7-163E-458B-9664-8ABB2A228D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E3DC4BBC-06BC-4F0A-A844-FA6A662714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A8841-ED13-49C9-8D92-6F425A762336}"/>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a:extLst>
              <a:ext uri="{FF2B5EF4-FFF2-40B4-BE49-F238E27FC236}">
                <a16:creationId xmlns:a16="http://schemas.microsoft.com/office/drawing/2014/main" id="{D01C10E9-D3B2-4822-84A0-A898F18F9015}"/>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FBF4FA2E-BBC9-4E3D-8E56-602357FAFFBC}"/>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4172918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D00C-7492-4AEE-AFC5-D094C5E1518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48B099E6-E9A1-44B7-B27C-7B84A0FCFF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7029730-E508-4F25-B102-1B5EE1F7AD0F}"/>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A2BFA6F9-52B1-45A1-82A8-5B9957B88E2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E658AC91-3797-4158-9D46-60713028997D}"/>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11286485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3D2A1E-08F1-46D8-B5B2-9E63CD02EA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69C69BD6-C343-4239-A98F-75665E9F26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B938A81-D661-4CEC-8378-8249F88AD2E7}"/>
              </a:ext>
            </a:extLst>
          </p:cNvPr>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A10C49E8-112A-4F95-9EC9-EF7154AA5029}"/>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3765341-C533-4381-9BFD-D380457A17AC}"/>
              </a:ext>
            </a:extLst>
          </p:cNvPr>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5308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830F1A-A80C-46BE-8556-E9456A58FBB1}" type="datetimeFigureOut">
              <a:rPr lang="id-ID" smtClean="0"/>
              <a:t>27/05/2021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115D389-E78E-4C45-8C38-1B0B17533623}" type="slidenum">
              <a:rPr lang="id-ID" smtClean="0"/>
              <a:t>‹#›</a:t>
            </a:fld>
            <a:endParaRPr lang="id-ID"/>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95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783674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830F1A-A80C-46BE-8556-E9456A58FBB1}" type="datetimeFigureOut">
              <a:rPr lang="id-ID" smtClean="0"/>
              <a:t>27/05/2021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9115D389-E78E-4C45-8C38-1B0B17533623}" type="slidenum">
              <a:rPr lang="id-ID" smtClean="0"/>
              <a:t>‹#›</a:t>
            </a:fld>
            <a:endParaRPr lang="id-ID"/>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54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830F1A-A80C-46BE-8556-E9456A58FBB1}" type="datetimeFigureOut">
              <a:rPr lang="id-ID" smtClean="0"/>
              <a:t>27/05/2021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115D389-E78E-4C45-8C38-1B0B17533623}" type="slidenum">
              <a:rPr lang="id-ID" smtClean="0"/>
              <a:t>‹#›</a:t>
            </a:fld>
            <a:endParaRPr lang="id-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4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0F1A-A80C-46BE-8556-E9456A58FBB1}" type="datetimeFigureOut">
              <a:rPr lang="id-ID" smtClean="0"/>
              <a:t>27/05/2021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408772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15D389-E78E-4C45-8C38-1B0B17533623}" type="slidenum">
              <a:rPr lang="id-ID" smtClean="0"/>
              <a:t>‹#›</a:t>
            </a:fld>
            <a:endParaRPr lang="id-ID"/>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909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830F1A-A80C-46BE-8556-E9456A58FBB1}" type="datetimeFigureOut">
              <a:rPr lang="id-ID" smtClean="0"/>
              <a:t>27/05/2021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115D389-E78E-4C45-8C38-1B0B17533623}" type="slidenum">
              <a:rPr lang="id-ID" smtClean="0"/>
              <a:t>‹#›</a:t>
            </a:fld>
            <a:endParaRPr lang="id-ID"/>
          </a:p>
        </p:txBody>
      </p:sp>
    </p:spTree>
    <p:extLst>
      <p:ext uri="{BB962C8B-B14F-4D97-AF65-F5344CB8AC3E}">
        <p14:creationId xmlns:p14="http://schemas.microsoft.com/office/powerpoint/2010/main" val="218555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830F1A-A80C-46BE-8556-E9456A58FBB1}" type="datetimeFigureOut">
              <a:rPr lang="id-ID" smtClean="0"/>
              <a:t>27/05/2021</a:t>
            </a:fld>
            <a:endParaRPr lang="id-ID"/>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d-ID"/>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15D389-E78E-4C45-8C38-1B0B17533623}" type="slidenum">
              <a:rPr lang="id-ID" smtClean="0"/>
              <a:t>‹#›</a:t>
            </a:fld>
            <a:endParaRPr lang="id-ID"/>
          </a:p>
        </p:txBody>
      </p:sp>
    </p:spTree>
    <p:extLst>
      <p:ext uri="{BB962C8B-B14F-4D97-AF65-F5344CB8AC3E}">
        <p14:creationId xmlns:p14="http://schemas.microsoft.com/office/powerpoint/2010/main" val="26698413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E1DF41-B3FE-48DD-99D0-458CE3210C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766408C5-EDCE-4B9F-9A3A-CBC6C731FF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4E26120-49DB-4BF9-A68D-5CA9C6BE38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830F1A-A80C-46BE-8556-E9456A58FBB1}" type="datetimeFigureOut">
              <a:rPr lang="id-ID" smtClean="0"/>
              <a:t>27/05/2021</a:t>
            </a:fld>
            <a:endParaRPr lang="id-ID"/>
          </a:p>
        </p:txBody>
      </p:sp>
      <p:sp>
        <p:nvSpPr>
          <p:cNvPr id="5" name="Footer Placeholder 4">
            <a:extLst>
              <a:ext uri="{FF2B5EF4-FFF2-40B4-BE49-F238E27FC236}">
                <a16:creationId xmlns:a16="http://schemas.microsoft.com/office/drawing/2014/main" id="{C3EC81B0-9E65-4C36-A0B7-9696CF344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CBFB4C6D-5757-49A9-82EE-8891E0DD9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15D389-E78E-4C45-8C38-1B0B17533623}" type="slidenum">
              <a:rPr lang="id-ID" smtClean="0"/>
              <a:t>‹#›</a:t>
            </a:fld>
            <a:endParaRPr lang="id-ID"/>
          </a:p>
        </p:txBody>
      </p:sp>
    </p:spTree>
    <p:extLst>
      <p:ext uri="{BB962C8B-B14F-4D97-AF65-F5344CB8AC3E}">
        <p14:creationId xmlns:p14="http://schemas.microsoft.com/office/powerpoint/2010/main" val="89627164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0D34-3DF7-489A-9612-1E5127D3C2D0}"/>
              </a:ext>
            </a:extLst>
          </p:cNvPr>
          <p:cNvSpPr>
            <a:spLocks noGrp="1"/>
          </p:cNvSpPr>
          <p:nvPr>
            <p:ph type="ctrTitle"/>
          </p:nvPr>
        </p:nvSpPr>
        <p:spPr>
          <a:xfrm>
            <a:off x="2538484" y="1633257"/>
            <a:ext cx="7192370" cy="1862666"/>
          </a:xfrm>
        </p:spPr>
        <p:txBody>
          <a:bodyPr/>
          <a:lstStyle/>
          <a:p>
            <a:r>
              <a:rPr lang="en-US" dirty="0"/>
              <a:t>Website Baca Buku Online</a:t>
            </a:r>
            <a:endParaRPr lang="id-ID" dirty="0"/>
          </a:p>
        </p:txBody>
      </p:sp>
      <p:sp>
        <p:nvSpPr>
          <p:cNvPr id="3" name="Subtitle 2">
            <a:extLst>
              <a:ext uri="{FF2B5EF4-FFF2-40B4-BE49-F238E27FC236}">
                <a16:creationId xmlns:a16="http://schemas.microsoft.com/office/drawing/2014/main" id="{F00F5AB9-9553-45E2-ABC7-996FB578799F}"/>
              </a:ext>
            </a:extLst>
          </p:cNvPr>
          <p:cNvSpPr>
            <a:spLocks noGrp="1"/>
          </p:cNvSpPr>
          <p:nvPr>
            <p:ph type="subTitle" idx="1"/>
          </p:nvPr>
        </p:nvSpPr>
        <p:spPr>
          <a:xfrm>
            <a:off x="2692398" y="3572657"/>
            <a:ext cx="6815669" cy="1638439"/>
          </a:xfrm>
        </p:spPr>
        <p:txBody>
          <a:bodyPr>
            <a:normAutofit fontScale="92500" lnSpcReduction="10000"/>
          </a:bodyPr>
          <a:lstStyle/>
          <a:p>
            <a:r>
              <a:rPr lang="id-ID" dirty="0"/>
              <a:t>Nama Kelompok :</a:t>
            </a:r>
          </a:p>
          <a:p>
            <a:r>
              <a:rPr lang="id-ID" dirty="0" err="1"/>
              <a:t>Greggy</a:t>
            </a:r>
            <a:r>
              <a:rPr lang="id-ID" dirty="0"/>
              <a:t> </a:t>
            </a:r>
            <a:r>
              <a:rPr lang="id-ID" dirty="0" err="1"/>
              <a:t>Giorgio</a:t>
            </a:r>
            <a:r>
              <a:rPr lang="id-ID" dirty="0"/>
              <a:t> T. (5180411277)</a:t>
            </a:r>
          </a:p>
          <a:p>
            <a:r>
              <a:rPr lang="id-ID" dirty="0"/>
              <a:t>Bagas Adiyatma (5180411298)</a:t>
            </a:r>
          </a:p>
          <a:p>
            <a:r>
              <a:rPr lang="id-ID" dirty="0"/>
              <a:t>Rizal Fahmi A.F. (5180411301)</a:t>
            </a:r>
          </a:p>
          <a:p>
            <a:endParaRPr lang="id-ID" dirty="0"/>
          </a:p>
        </p:txBody>
      </p:sp>
    </p:spTree>
    <p:extLst>
      <p:ext uri="{BB962C8B-B14F-4D97-AF65-F5344CB8AC3E}">
        <p14:creationId xmlns:p14="http://schemas.microsoft.com/office/powerpoint/2010/main" val="2028388204"/>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4804A43-F4F8-44DF-A120-769C058EB128}"/>
              </a:ext>
            </a:extLst>
          </p:cNvPr>
          <p:cNvSpPr>
            <a:spLocks noGrp="1"/>
          </p:cNvSpPr>
          <p:nvPr>
            <p:ph type="title"/>
          </p:nvPr>
        </p:nvSpPr>
        <p:spPr>
          <a:xfrm>
            <a:off x="952108" y="954756"/>
            <a:ext cx="2730414" cy="4946003"/>
          </a:xfrm>
        </p:spPr>
        <p:txBody>
          <a:bodyPr>
            <a:normAutofit/>
          </a:bodyPr>
          <a:lstStyle/>
          <a:p>
            <a:r>
              <a:rPr lang="id-ID" dirty="0" err="1">
                <a:solidFill>
                  <a:srgbClr val="FFFFFF"/>
                </a:solidFill>
              </a:rPr>
              <a:t>Layout</a:t>
            </a:r>
            <a:endParaRPr lang="id-ID" dirty="0">
              <a:solidFill>
                <a:srgbClr val="FFFFFF"/>
              </a:solidFill>
            </a:endParaRPr>
          </a:p>
        </p:txBody>
      </p:sp>
      <p:sp>
        <p:nvSpPr>
          <p:cNvPr id="16" name="Rectangle 15">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5999FC9-8AD1-4961-8B93-1564D960D4B0}"/>
              </a:ext>
            </a:extLst>
          </p:cNvPr>
          <p:cNvSpPr>
            <a:spLocks noGrp="1"/>
          </p:cNvSpPr>
          <p:nvPr>
            <p:ph idx="1"/>
          </p:nvPr>
        </p:nvSpPr>
        <p:spPr>
          <a:xfrm>
            <a:off x="5140934" y="469900"/>
            <a:ext cx="5953630" cy="5405968"/>
          </a:xfrm>
        </p:spPr>
        <p:txBody>
          <a:bodyPr anchor="ctr">
            <a:normAutofit/>
          </a:bodyPr>
          <a:lstStyle/>
          <a:p>
            <a:r>
              <a:rPr lang="id-ID" dirty="0" err="1"/>
              <a:t>Layout</a:t>
            </a:r>
            <a:r>
              <a:rPr lang="id-ID" dirty="0"/>
              <a:t> yang kami gunakan yaitu menggunakan </a:t>
            </a:r>
            <a:r>
              <a:rPr lang="id-ID" dirty="0" err="1"/>
              <a:t>fluid</a:t>
            </a:r>
            <a:r>
              <a:rPr lang="id-ID" dirty="0"/>
              <a:t> </a:t>
            </a:r>
            <a:r>
              <a:rPr lang="id-ID" dirty="0" err="1"/>
              <a:t>layout</a:t>
            </a:r>
            <a:r>
              <a:rPr lang="id-ID" dirty="0"/>
              <a:t>, karena lebih fleksibel dan untuk membuatnya pun tidak </a:t>
            </a:r>
            <a:r>
              <a:rPr lang="id-ID"/>
              <a:t>terlalu sulit</a:t>
            </a:r>
            <a:endParaRPr lang="id-ID" dirty="0"/>
          </a:p>
        </p:txBody>
      </p:sp>
    </p:spTree>
    <p:extLst>
      <p:ext uri="{BB962C8B-B14F-4D97-AF65-F5344CB8AC3E}">
        <p14:creationId xmlns:p14="http://schemas.microsoft.com/office/powerpoint/2010/main" val="38056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140934" y="469900"/>
            <a:ext cx="5953630" cy="5405968"/>
          </a:xfrm>
        </p:spPr>
        <p:txBody>
          <a:bodyPr anchor="ctr">
            <a:normAutofit/>
          </a:bodyPr>
          <a:lstStyle/>
          <a:p>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pic>
        <p:nvPicPr>
          <p:cNvPr id="11" name="Picture 10">
            <a:extLst>
              <a:ext uri="{FF2B5EF4-FFF2-40B4-BE49-F238E27FC236}">
                <a16:creationId xmlns:a16="http://schemas.microsoft.com/office/drawing/2014/main" id="{60DBB159-63DF-4195-B8D8-BD89B893B11A}"/>
              </a:ext>
            </a:extLst>
          </p:cNvPr>
          <p:cNvPicPr>
            <a:picLocks noChangeAspect="1"/>
          </p:cNvPicPr>
          <p:nvPr/>
        </p:nvPicPr>
        <p:blipFill>
          <a:blip r:embed="rId2"/>
          <a:stretch>
            <a:fillRect/>
          </a:stretch>
        </p:blipFill>
        <p:spPr>
          <a:xfrm>
            <a:off x="0" y="3628"/>
            <a:ext cx="12192000" cy="6850743"/>
          </a:xfrm>
          <a:prstGeom prst="rect">
            <a:avLst/>
          </a:prstGeom>
        </p:spPr>
      </p:pic>
      <p:sp>
        <p:nvSpPr>
          <p:cNvPr id="13" name="Title 1">
            <a:extLst>
              <a:ext uri="{FF2B5EF4-FFF2-40B4-BE49-F238E27FC236}">
                <a16:creationId xmlns:a16="http://schemas.microsoft.com/office/drawing/2014/main" id="{7F3EA617-4179-46B9-B7CD-E5726F3EAE4E}"/>
              </a:ext>
            </a:extLst>
          </p:cNvPr>
          <p:cNvSpPr txBox="1">
            <a:spLocks/>
          </p:cNvSpPr>
          <p:nvPr/>
        </p:nvSpPr>
        <p:spPr>
          <a:xfrm>
            <a:off x="1104508" y="1107156"/>
            <a:ext cx="2730414" cy="49460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Fitur </a:t>
            </a:r>
            <a:r>
              <a:rPr lang="en-US" dirty="0" err="1">
                <a:solidFill>
                  <a:srgbClr val="FFFFFF"/>
                </a:solidFill>
              </a:rPr>
              <a:t>Fitur</a:t>
            </a:r>
            <a:endParaRPr lang="id-ID" dirty="0">
              <a:solidFill>
                <a:srgbClr val="FFFFFF"/>
              </a:solidFill>
            </a:endParaRPr>
          </a:p>
        </p:txBody>
      </p:sp>
      <p:sp>
        <p:nvSpPr>
          <p:cNvPr id="15" name="Content Placeholder 2">
            <a:extLst>
              <a:ext uri="{FF2B5EF4-FFF2-40B4-BE49-F238E27FC236}">
                <a16:creationId xmlns:a16="http://schemas.microsoft.com/office/drawing/2014/main" id="{6641CCDE-CB7B-4D27-AEDE-863CA758C616}"/>
              </a:ext>
            </a:extLst>
          </p:cNvPr>
          <p:cNvSpPr txBox="1">
            <a:spLocks/>
          </p:cNvSpPr>
          <p:nvPr/>
        </p:nvSpPr>
        <p:spPr>
          <a:xfrm>
            <a:off x="5293334" y="622300"/>
            <a:ext cx="5953630" cy="54059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dirty="0"/>
              <a:t>Daftar dan Login User</a:t>
            </a:r>
          </a:p>
          <a:p>
            <a:pPr algn="just"/>
            <a:r>
              <a:rPr lang="en-US" dirty="0"/>
              <a:t>Search / </a:t>
            </a:r>
            <a:r>
              <a:rPr lang="en-US" dirty="0" err="1"/>
              <a:t>Pencarian</a:t>
            </a:r>
            <a:r>
              <a:rPr lang="en-US" dirty="0"/>
              <a:t> buku </a:t>
            </a:r>
            <a:r>
              <a:rPr lang="en-US" dirty="0" err="1"/>
              <a:t>berdasarkan</a:t>
            </a:r>
            <a:r>
              <a:rPr lang="en-US" dirty="0"/>
              <a:t> Nama Buku</a:t>
            </a:r>
          </a:p>
          <a:p>
            <a:pPr algn="just"/>
            <a:r>
              <a:rPr lang="en-US" dirty="0"/>
              <a:t>Genre Buku, </a:t>
            </a:r>
            <a:r>
              <a:rPr lang="en-US" dirty="0" err="1"/>
              <a:t>seperti</a:t>
            </a:r>
            <a:r>
              <a:rPr lang="en-US" dirty="0"/>
              <a:t> novel, </a:t>
            </a:r>
            <a:r>
              <a:rPr lang="en-US" dirty="0" err="1"/>
              <a:t>biografi</a:t>
            </a:r>
            <a:r>
              <a:rPr lang="en-US" dirty="0"/>
              <a:t>, </a:t>
            </a:r>
            <a:r>
              <a:rPr lang="en-US" dirty="0" err="1"/>
              <a:t>sejarah</a:t>
            </a:r>
            <a:r>
              <a:rPr lang="en-US" dirty="0"/>
              <a:t> </a:t>
            </a:r>
            <a:r>
              <a:rPr lang="en-US" dirty="0" err="1"/>
              <a:t>dll</a:t>
            </a:r>
            <a:endParaRPr lang="en-US" dirty="0"/>
          </a:p>
          <a:p>
            <a:pPr algn="just"/>
            <a:r>
              <a:rPr lang="en-US" dirty="0"/>
              <a:t>Bookmark, untuk </a:t>
            </a:r>
            <a:r>
              <a:rPr lang="en-US" dirty="0" err="1"/>
              <a:t>menyimpan</a:t>
            </a:r>
            <a:r>
              <a:rPr lang="en-US" dirty="0"/>
              <a:t> buku yang </a:t>
            </a:r>
            <a:r>
              <a:rPr lang="en-US" dirty="0" err="1"/>
              <a:t>dirasa</a:t>
            </a:r>
            <a:r>
              <a:rPr lang="en-US" dirty="0"/>
              <a:t> </a:t>
            </a:r>
            <a:r>
              <a:rPr lang="en-US" dirty="0" err="1"/>
              <a:t>bagus</a:t>
            </a:r>
            <a:endParaRPr lang="en-US" dirty="0"/>
          </a:p>
          <a:p>
            <a:pPr algn="just"/>
            <a:r>
              <a:rPr lang="en-US" dirty="0"/>
              <a:t>Baca </a:t>
            </a:r>
            <a:r>
              <a:rPr lang="en-US" dirty="0" err="1"/>
              <a:t>Nanti</a:t>
            </a:r>
            <a:r>
              <a:rPr lang="en-US" dirty="0"/>
              <a:t>, </a:t>
            </a:r>
            <a:r>
              <a:rPr lang="en-US" dirty="0" err="1"/>
              <a:t>digunakan</a:t>
            </a:r>
            <a:r>
              <a:rPr lang="en-US" dirty="0"/>
              <a:t> untuk </a:t>
            </a:r>
            <a:r>
              <a:rPr lang="en-US" dirty="0" err="1"/>
              <a:t>menyimpan</a:t>
            </a:r>
            <a:r>
              <a:rPr lang="en-US" dirty="0"/>
              <a:t> buku yang </a:t>
            </a:r>
            <a:r>
              <a:rPr lang="en-US" dirty="0" err="1"/>
              <a:t>kira</a:t>
            </a:r>
            <a:r>
              <a:rPr lang="en-US" dirty="0"/>
              <a:t> </a:t>
            </a:r>
            <a:r>
              <a:rPr lang="en-US" dirty="0" err="1"/>
              <a:t>kira</a:t>
            </a:r>
            <a:r>
              <a:rPr lang="en-US" dirty="0"/>
              <a:t> </a:t>
            </a:r>
            <a:r>
              <a:rPr lang="en-US" dirty="0" err="1"/>
              <a:t>bagus</a:t>
            </a:r>
            <a:r>
              <a:rPr lang="en-US" dirty="0"/>
              <a:t> untuk </a:t>
            </a:r>
            <a:r>
              <a:rPr lang="en-US" dirty="0" err="1"/>
              <a:t>dibaca</a:t>
            </a:r>
            <a:r>
              <a:rPr lang="en-US" dirty="0"/>
              <a:t> di </a:t>
            </a:r>
            <a:r>
              <a:rPr lang="en-US" dirty="0" err="1"/>
              <a:t>kemudian</a:t>
            </a:r>
            <a:r>
              <a:rPr lang="en-US" dirty="0"/>
              <a:t> </a:t>
            </a:r>
            <a:r>
              <a:rPr lang="en-US" dirty="0" err="1"/>
              <a:t>waktu</a:t>
            </a:r>
            <a:r>
              <a:rPr lang="en-US" dirty="0"/>
              <a:t>.</a:t>
            </a:r>
            <a:endParaRPr lang="id-ID" dirty="0"/>
          </a:p>
        </p:txBody>
      </p:sp>
    </p:spTree>
    <p:extLst>
      <p:ext uri="{BB962C8B-B14F-4D97-AF65-F5344CB8AC3E}">
        <p14:creationId xmlns:p14="http://schemas.microsoft.com/office/powerpoint/2010/main" val="16081392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A11A-5F73-49C0-9F12-A082EC1ACDDD}"/>
              </a:ext>
            </a:extLst>
          </p:cNvPr>
          <p:cNvSpPr>
            <a:spLocks noGrp="1"/>
          </p:cNvSpPr>
          <p:nvPr>
            <p:ph type="title"/>
          </p:nvPr>
        </p:nvSpPr>
        <p:spPr>
          <a:xfrm>
            <a:off x="1575177" y="5977720"/>
            <a:ext cx="1836761" cy="748992"/>
          </a:xfrm>
        </p:spPr>
        <p:txBody>
          <a:bodyPr/>
          <a:lstStyle/>
          <a:p>
            <a:pPr algn="ctr"/>
            <a:r>
              <a:rPr lang="id-ID" dirty="0">
                <a:latin typeface="Bahnschrift Light Condensed" panose="020B0502040204020203" pitchFamily="34" charset="0"/>
              </a:rPr>
              <a:t>Desain</a:t>
            </a:r>
          </a:p>
        </p:txBody>
      </p:sp>
      <p:pic>
        <p:nvPicPr>
          <p:cNvPr id="5" name="Content Placeholder 4" descr="Text&#10;&#10;Description automatically generated">
            <a:extLst>
              <a:ext uri="{FF2B5EF4-FFF2-40B4-BE49-F238E27FC236}">
                <a16:creationId xmlns:a16="http://schemas.microsoft.com/office/drawing/2014/main" id="{1BB39995-E19D-499F-82EF-C7ADE0F6C5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6724" y="0"/>
            <a:ext cx="3923606" cy="6858000"/>
          </a:xfrm>
          <a:ln>
            <a:solidFill>
              <a:schemeClr val="tx1"/>
            </a:solidFill>
          </a:ln>
        </p:spPr>
      </p:pic>
    </p:spTree>
    <p:extLst>
      <p:ext uri="{BB962C8B-B14F-4D97-AF65-F5344CB8AC3E}">
        <p14:creationId xmlns:p14="http://schemas.microsoft.com/office/powerpoint/2010/main" val="2536038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3533-F3A3-41F2-AA72-DD5D12C7DF4B}"/>
              </a:ext>
            </a:extLst>
          </p:cNvPr>
          <p:cNvSpPr>
            <a:spLocks noGrp="1"/>
          </p:cNvSpPr>
          <p:nvPr>
            <p:ph type="title"/>
          </p:nvPr>
        </p:nvSpPr>
        <p:spPr>
          <a:xfrm>
            <a:off x="420429" y="3429000"/>
            <a:ext cx="5675571" cy="1325563"/>
          </a:xfrm>
        </p:spPr>
        <p:txBody>
          <a:bodyPr/>
          <a:lstStyle/>
          <a:p>
            <a:r>
              <a:rPr lang="en-US" b="1" dirty="0" err="1"/>
              <a:t>Persentasi</a:t>
            </a:r>
            <a:r>
              <a:rPr lang="en-US" b="1" dirty="0"/>
              <a:t> </a:t>
            </a:r>
            <a:r>
              <a:rPr lang="en-US" b="1" dirty="0" err="1"/>
              <a:t>Kontribusi</a:t>
            </a:r>
            <a:endParaRPr lang="en-ID" b="1" dirty="0"/>
          </a:p>
        </p:txBody>
      </p:sp>
      <p:sp>
        <p:nvSpPr>
          <p:cNvPr id="4" name="Subtitle 2">
            <a:extLst>
              <a:ext uri="{FF2B5EF4-FFF2-40B4-BE49-F238E27FC236}">
                <a16:creationId xmlns:a16="http://schemas.microsoft.com/office/drawing/2014/main" id="{19A94BEC-FF74-44E0-8E16-F4C78F4DCD3D}"/>
              </a:ext>
            </a:extLst>
          </p:cNvPr>
          <p:cNvSpPr txBox="1">
            <a:spLocks/>
          </p:cNvSpPr>
          <p:nvPr/>
        </p:nvSpPr>
        <p:spPr>
          <a:xfrm>
            <a:off x="4548493" y="4754563"/>
            <a:ext cx="6615375" cy="1638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Greggy Giorgio T. (5180411277)</a:t>
            </a:r>
            <a:r>
              <a:rPr lang="en-US" dirty="0"/>
              <a:t> 33%</a:t>
            </a:r>
            <a:endParaRPr lang="id-ID" dirty="0"/>
          </a:p>
          <a:p>
            <a:r>
              <a:rPr lang="id-ID" dirty="0"/>
              <a:t>Bagas Adiyatma (5180411298)</a:t>
            </a:r>
            <a:r>
              <a:rPr lang="en-US" dirty="0"/>
              <a:t> 33%</a:t>
            </a:r>
            <a:endParaRPr lang="id-ID" dirty="0"/>
          </a:p>
          <a:p>
            <a:r>
              <a:rPr lang="id-ID" dirty="0"/>
              <a:t>Rizal Fahmi A.F. (5180411301)</a:t>
            </a:r>
            <a:r>
              <a:rPr lang="en-US" dirty="0"/>
              <a:t> 34%</a:t>
            </a:r>
            <a:endParaRPr lang="id-ID" dirty="0"/>
          </a:p>
          <a:p>
            <a:endParaRPr lang="id-ID" dirty="0"/>
          </a:p>
        </p:txBody>
      </p:sp>
    </p:spTree>
    <p:extLst>
      <p:ext uri="{BB962C8B-B14F-4D97-AF65-F5344CB8AC3E}">
        <p14:creationId xmlns:p14="http://schemas.microsoft.com/office/powerpoint/2010/main" val="96641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140934" y="469900"/>
            <a:ext cx="5953630" cy="5405968"/>
          </a:xfrm>
        </p:spPr>
        <p:txBody>
          <a:bodyPr anchor="ctr">
            <a:normAutofit/>
          </a:bodyPr>
          <a:lstStyle/>
          <a:p>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pic>
        <p:nvPicPr>
          <p:cNvPr id="11" name="Picture 10">
            <a:extLst>
              <a:ext uri="{FF2B5EF4-FFF2-40B4-BE49-F238E27FC236}">
                <a16:creationId xmlns:a16="http://schemas.microsoft.com/office/drawing/2014/main" id="{60DBB159-63DF-4195-B8D8-BD89B893B11A}"/>
              </a:ext>
            </a:extLst>
          </p:cNvPr>
          <p:cNvPicPr>
            <a:picLocks noChangeAspect="1"/>
          </p:cNvPicPr>
          <p:nvPr/>
        </p:nvPicPr>
        <p:blipFill>
          <a:blip r:embed="rId2"/>
          <a:stretch>
            <a:fillRect/>
          </a:stretch>
        </p:blipFill>
        <p:spPr>
          <a:xfrm>
            <a:off x="0" y="3628"/>
            <a:ext cx="12192000" cy="6850743"/>
          </a:xfrm>
          <a:prstGeom prst="rect">
            <a:avLst/>
          </a:prstGeom>
        </p:spPr>
      </p:pic>
      <p:sp>
        <p:nvSpPr>
          <p:cNvPr id="13" name="Title 1">
            <a:extLst>
              <a:ext uri="{FF2B5EF4-FFF2-40B4-BE49-F238E27FC236}">
                <a16:creationId xmlns:a16="http://schemas.microsoft.com/office/drawing/2014/main" id="{7F3EA617-4179-46B9-B7CD-E5726F3EAE4E}"/>
              </a:ext>
            </a:extLst>
          </p:cNvPr>
          <p:cNvSpPr txBox="1">
            <a:spLocks/>
          </p:cNvSpPr>
          <p:nvPr/>
        </p:nvSpPr>
        <p:spPr>
          <a:xfrm>
            <a:off x="552254" y="954755"/>
            <a:ext cx="3530122" cy="49460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AyoBaca.com</a:t>
            </a:r>
            <a:endParaRPr lang="id-ID" dirty="0">
              <a:solidFill>
                <a:srgbClr val="FFFFFF"/>
              </a:solidFill>
            </a:endParaRPr>
          </a:p>
        </p:txBody>
      </p:sp>
      <p:sp>
        <p:nvSpPr>
          <p:cNvPr id="7" name="Content Placeholder 2">
            <a:extLst>
              <a:ext uri="{FF2B5EF4-FFF2-40B4-BE49-F238E27FC236}">
                <a16:creationId xmlns:a16="http://schemas.microsoft.com/office/drawing/2014/main" id="{DA8FD69D-AABB-44F2-8664-909060364150}"/>
              </a:ext>
            </a:extLst>
          </p:cNvPr>
          <p:cNvSpPr txBox="1">
            <a:spLocks/>
          </p:cNvSpPr>
          <p:nvPr/>
        </p:nvSpPr>
        <p:spPr>
          <a:xfrm>
            <a:off x="5293334" y="622300"/>
            <a:ext cx="5953630" cy="54059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id-ID" dirty="0"/>
              <a:t>Adalah suatu website perpustakaan yang bisa digunakan untuk membaca buku secara online. Ayobaca.com ini menyediakan banyak sekali buku yang jumlahnya lebih dari 1000 buku yang bisa kalian baca dan juga memiliki berbamacam – macam genre yang banyak.</a:t>
            </a:r>
          </a:p>
        </p:txBody>
      </p:sp>
    </p:spTree>
    <p:extLst>
      <p:ext uri="{BB962C8B-B14F-4D97-AF65-F5344CB8AC3E}">
        <p14:creationId xmlns:p14="http://schemas.microsoft.com/office/powerpoint/2010/main" val="70174792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140934" y="469900"/>
            <a:ext cx="5953630" cy="5405968"/>
          </a:xfrm>
        </p:spPr>
        <p:txBody>
          <a:bodyPr anchor="ctr">
            <a:normAutofit/>
          </a:bodyPr>
          <a:lstStyle/>
          <a:p>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pic>
        <p:nvPicPr>
          <p:cNvPr id="11" name="Picture 10">
            <a:extLst>
              <a:ext uri="{FF2B5EF4-FFF2-40B4-BE49-F238E27FC236}">
                <a16:creationId xmlns:a16="http://schemas.microsoft.com/office/drawing/2014/main" id="{60DBB159-63DF-4195-B8D8-BD89B893B11A}"/>
              </a:ext>
            </a:extLst>
          </p:cNvPr>
          <p:cNvPicPr>
            <a:picLocks noChangeAspect="1"/>
          </p:cNvPicPr>
          <p:nvPr/>
        </p:nvPicPr>
        <p:blipFill>
          <a:blip r:embed="rId2"/>
          <a:stretch>
            <a:fillRect/>
          </a:stretch>
        </p:blipFill>
        <p:spPr>
          <a:xfrm>
            <a:off x="0" y="3628"/>
            <a:ext cx="12192000" cy="6850743"/>
          </a:xfrm>
          <a:prstGeom prst="rect">
            <a:avLst/>
          </a:prstGeom>
        </p:spPr>
      </p:pic>
      <p:sp>
        <p:nvSpPr>
          <p:cNvPr id="13" name="Title 1">
            <a:extLst>
              <a:ext uri="{FF2B5EF4-FFF2-40B4-BE49-F238E27FC236}">
                <a16:creationId xmlns:a16="http://schemas.microsoft.com/office/drawing/2014/main" id="{7F3EA617-4179-46B9-B7CD-E5726F3EAE4E}"/>
              </a:ext>
            </a:extLst>
          </p:cNvPr>
          <p:cNvSpPr txBox="1">
            <a:spLocks/>
          </p:cNvSpPr>
          <p:nvPr/>
        </p:nvSpPr>
        <p:spPr>
          <a:xfrm>
            <a:off x="1104508" y="1107156"/>
            <a:ext cx="2730414" cy="49460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FFFF"/>
                </a:solidFill>
              </a:rPr>
              <a:t>Tema</a:t>
            </a:r>
            <a:endParaRPr lang="id-ID" dirty="0">
              <a:solidFill>
                <a:srgbClr val="FFFFFF"/>
              </a:solidFill>
            </a:endParaRPr>
          </a:p>
        </p:txBody>
      </p:sp>
      <p:sp>
        <p:nvSpPr>
          <p:cNvPr id="15" name="Content Placeholder 2">
            <a:extLst>
              <a:ext uri="{FF2B5EF4-FFF2-40B4-BE49-F238E27FC236}">
                <a16:creationId xmlns:a16="http://schemas.microsoft.com/office/drawing/2014/main" id="{6641CCDE-CB7B-4D27-AEDE-863CA758C616}"/>
              </a:ext>
            </a:extLst>
          </p:cNvPr>
          <p:cNvSpPr txBox="1">
            <a:spLocks/>
          </p:cNvSpPr>
          <p:nvPr/>
        </p:nvSpPr>
        <p:spPr>
          <a:xfrm>
            <a:off x="5293334" y="622300"/>
            <a:ext cx="5953630" cy="54059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dirty="0"/>
              <a:t>Kami </a:t>
            </a:r>
            <a:r>
              <a:rPr lang="en-US" dirty="0" err="1"/>
              <a:t>akan</a:t>
            </a:r>
            <a:r>
              <a:rPr lang="en-US" dirty="0"/>
              <a:t> </a:t>
            </a:r>
            <a:r>
              <a:rPr lang="en-US" dirty="0" err="1"/>
              <a:t>membuat</a:t>
            </a:r>
            <a:r>
              <a:rPr lang="en-US" dirty="0"/>
              <a:t> </a:t>
            </a:r>
            <a:r>
              <a:rPr lang="en-US" dirty="0" err="1"/>
              <a:t>tampilan</a:t>
            </a:r>
            <a:r>
              <a:rPr lang="en-US" dirty="0"/>
              <a:t> web </a:t>
            </a:r>
            <a:r>
              <a:rPr lang="en-US" dirty="0" err="1"/>
              <a:t>berupa</a:t>
            </a:r>
            <a:r>
              <a:rPr lang="en-US" dirty="0"/>
              <a:t> web </a:t>
            </a:r>
            <a:r>
              <a:rPr lang="en-US" dirty="0" err="1"/>
              <a:t>perpustakaan</a:t>
            </a:r>
            <a:r>
              <a:rPr lang="en-US" dirty="0"/>
              <a:t> online yang </a:t>
            </a:r>
            <a:r>
              <a:rPr lang="en-US" dirty="0" err="1"/>
              <a:t>dapat</a:t>
            </a:r>
            <a:r>
              <a:rPr lang="en-US" dirty="0"/>
              <a:t> </a:t>
            </a:r>
            <a:r>
              <a:rPr lang="en-US" dirty="0" err="1"/>
              <a:t>membaca</a:t>
            </a:r>
            <a:r>
              <a:rPr lang="en-US" dirty="0"/>
              <a:t> buku </a:t>
            </a:r>
            <a:r>
              <a:rPr lang="en-US" dirty="0" err="1"/>
              <a:t>secara</a:t>
            </a:r>
            <a:r>
              <a:rPr lang="en-US" dirty="0"/>
              <a:t> online. Karena </a:t>
            </a:r>
            <a:r>
              <a:rPr lang="en-US" dirty="0" err="1"/>
              <a:t>digunakan</a:t>
            </a:r>
            <a:r>
              <a:rPr lang="en-US" dirty="0"/>
              <a:t> untuk </a:t>
            </a:r>
            <a:r>
              <a:rPr lang="en-US" dirty="0" err="1"/>
              <a:t>membaca</a:t>
            </a:r>
            <a:r>
              <a:rPr lang="en-US" dirty="0"/>
              <a:t> buku </a:t>
            </a:r>
            <a:r>
              <a:rPr lang="en-US" dirty="0" err="1"/>
              <a:t>maka</a:t>
            </a:r>
            <a:r>
              <a:rPr lang="en-US" dirty="0"/>
              <a:t> </a:t>
            </a:r>
            <a:r>
              <a:rPr lang="en-US" dirty="0" err="1"/>
              <a:t>tema</a:t>
            </a:r>
            <a:r>
              <a:rPr lang="en-US" dirty="0"/>
              <a:t> kami </a:t>
            </a:r>
            <a:r>
              <a:rPr lang="en-US" dirty="0" err="1"/>
              <a:t>yaitu</a:t>
            </a:r>
            <a:r>
              <a:rPr lang="en-US" dirty="0"/>
              <a:t> </a:t>
            </a:r>
            <a:r>
              <a:rPr lang="en-US" dirty="0" err="1"/>
              <a:t>ketenangan</a:t>
            </a:r>
            <a:r>
              <a:rPr lang="en-US" dirty="0"/>
              <a:t>.</a:t>
            </a:r>
            <a:endParaRPr lang="id-ID" dirty="0"/>
          </a:p>
        </p:txBody>
      </p:sp>
    </p:spTree>
    <p:extLst>
      <p:ext uri="{BB962C8B-B14F-4D97-AF65-F5344CB8AC3E}">
        <p14:creationId xmlns:p14="http://schemas.microsoft.com/office/powerpoint/2010/main" val="292774077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140934" y="469900"/>
            <a:ext cx="5953630" cy="5405968"/>
          </a:xfrm>
        </p:spPr>
        <p:txBody>
          <a:bodyPr anchor="ctr">
            <a:normAutofit/>
          </a:bodyPr>
          <a:lstStyle/>
          <a:p>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pic>
        <p:nvPicPr>
          <p:cNvPr id="11" name="Picture 10">
            <a:extLst>
              <a:ext uri="{FF2B5EF4-FFF2-40B4-BE49-F238E27FC236}">
                <a16:creationId xmlns:a16="http://schemas.microsoft.com/office/drawing/2014/main" id="{60DBB159-63DF-4195-B8D8-BD89B893B11A}"/>
              </a:ext>
            </a:extLst>
          </p:cNvPr>
          <p:cNvPicPr>
            <a:picLocks noChangeAspect="1"/>
          </p:cNvPicPr>
          <p:nvPr/>
        </p:nvPicPr>
        <p:blipFill>
          <a:blip r:embed="rId2"/>
          <a:stretch>
            <a:fillRect/>
          </a:stretch>
        </p:blipFill>
        <p:spPr>
          <a:xfrm>
            <a:off x="0" y="3628"/>
            <a:ext cx="12192000" cy="6850743"/>
          </a:xfrm>
          <a:prstGeom prst="rect">
            <a:avLst/>
          </a:prstGeom>
        </p:spPr>
      </p:pic>
      <p:sp>
        <p:nvSpPr>
          <p:cNvPr id="13" name="Title 1">
            <a:extLst>
              <a:ext uri="{FF2B5EF4-FFF2-40B4-BE49-F238E27FC236}">
                <a16:creationId xmlns:a16="http://schemas.microsoft.com/office/drawing/2014/main" id="{7F3EA617-4179-46B9-B7CD-E5726F3EAE4E}"/>
              </a:ext>
            </a:extLst>
          </p:cNvPr>
          <p:cNvSpPr txBox="1">
            <a:spLocks/>
          </p:cNvSpPr>
          <p:nvPr/>
        </p:nvSpPr>
        <p:spPr>
          <a:xfrm>
            <a:off x="771620" y="929865"/>
            <a:ext cx="3091390" cy="49460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FFFF"/>
                </a:solidFill>
              </a:rPr>
              <a:t>Moodboard</a:t>
            </a:r>
            <a:endParaRPr lang="id-ID" dirty="0">
              <a:solidFill>
                <a:srgbClr val="FFFFFF"/>
              </a:solidFill>
            </a:endParaRPr>
          </a:p>
        </p:txBody>
      </p:sp>
      <p:sp>
        <p:nvSpPr>
          <p:cNvPr id="15" name="Content Placeholder 2">
            <a:extLst>
              <a:ext uri="{FF2B5EF4-FFF2-40B4-BE49-F238E27FC236}">
                <a16:creationId xmlns:a16="http://schemas.microsoft.com/office/drawing/2014/main" id="{6641CCDE-CB7B-4D27-AEDE-863CA758C616}"/>
              </a:ext>
            </a:extLst>
          </p:cNvPr>
          <p:cNvSpPr txBox="1">
            <a:spLocks/>
          </p:cNvSpPr>
          <p:nvPr/>
        </p:nvSpPr>
        <p:spPr>
          <a:xfrm>
            <a:off x="5293334" y="622300"/>
            <a:ext cx="5953630" cy="54059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dirty="0" err="1"/>
              <a:t>Moodboard</a:t>
            </a:r>
            <a:r>
              <a:rPr lang="en-US" dirty="0"/>
              <a:t> adalah </a:t>
            </a:r>
            <a:r>
              <a:rPr lang="en-US" dirty="0" err="1"/>
              <a:t>kumpulan</a:t>
            </a:r>
            <a:r>
              <a:rPr lang="en-US" dirty="0"/>
              <a:t> </a:t>
            </a:r>
            <a:r>
              <a:rPr lang="en-US" dirty="0" err="1"/>
              <a:t>atau</a:t>
            </a:r>
            <a:r>
              <a:rPr lang="en-US" dirty="0"/>
              <a:t> </a:t>
            </a:r>
            <a:r>
              <a:rPr lang="en-US" dirty="0" err="1"/>
              <a:t>komposisi</a:t>
            </a:r>
            <a:r>
              <a:rPr lang="en-US" dirty="0"/>
              <a:t> </a:t>
            </a:r>
            <a:r>
              <a:rPr lang="en-US" dirty="0" err="1"/>
              <a:t>gambar</a:t>
            </a:r>
            <a:r>
              <a:rPr lang="en-US" dirty="0"/>
              <a:t>, visual dan </a:t>
            </a:r>
            <a:r>
              <a:rPr lang="en-US" dirty="0" err="1"/>
              <a:t>objek</a:t>
            </a:r>
            <a:r>
              <a:rPr lang="en-US" dirty="0"/>
              <a:t> lain yang </a:t>
            </a:r>
            <a:r>
              <a:rPr lang="en-US" dirty="0" err="1"/>
              <a:t>biasanya</a:t>
            </a:r>
            <a:r>
              <a:rPr lang="en-US" dirty="0"/>
              <a:t> </a:t>
            </a:r>
            <a:r>
              <a:rPr lang="en-US" dirty="0" err="1"/>
              <a:t>dibuat</a:t>
            </a:r>
            <a:r>
              <a:rPr lang="en-US" dirty="0"/>
              <a:t> untuk </a:t>
            </a:r>
            <a:r>
              <a:rPr lang="en-US" dirty="0" err="1"/>
              <a:t>tujuan</a:t>
            </a:r>
            <a:r>
              <a:rPr lang="en-US" dirty="0"/>
              <a:t> </a:t>
            </a:r>
            <a:r>
              <a:rPr lang="en-US" dirty="0" err="1"/>
              <a:t>desain</a:t>
            </a:r>
            <a:r>
              <a:rPr lang="en-US" dirty="0"/>
              <a:t> </a:t>
            </a:r>
            <a:r>
              <a:rPr lang="en-US" dirty="0" err="1"/>
              <a:t>ataupun</a:t>
            </a:r>
            <a:r>
              <a:rPr lang="en-US" dirty="0"/>
              <a:t> </a:t>
            </a:r>
            <a:r>
              <a:rPr lang="en-US" dirty="0" err="1"/>
              <a:t>presentasi</a:t>
            </a:r>
            <a:r>
              <a:rPr lang="en-US" dirty="0"/>
              <a:t> </a:t>
            </a:r>
            <a:r>
              <a:rPr lang="en-US" dirty="0" err="1"/>
              <a:t>dengan</a:t>
            </a:r>
            <a:r>
              <a:rPr lang="en-US" dirty="0"/>
              <a:t> </a:t>
            </a:r>
            <a:r>
              <a:rPr lang="en-US" dirty="0" err="1"/>
              <a:t>klien</a:t>
            </a:r>
            <a:r>
              <a:rPr lang="en-US" dirty="0"/>
              <a:t> </a:t>
            </a:r>
            <a:r>
              <a:rPr lang="en-US" dirty="0" err="1"/>
              <a:t>atau</a:t>
            </a:r>
            <a:r>
              <a:rPr lang="en-US" dirty="0"/>
              <a:t> orang lain.</a:t>
            </a:r>
          </a:p>
          <a:p>
            <a:pPr algn="just"/>
            <a:r>
              <a:rPr lang="en-US" dirty="0" err="1"/>
              <a:t>Fungsi</a:t>
            </a:r>
            <a:r>
              <a:rPr lang="en-US" dirty="0"/>
              <a:t> </a:t>
            </a:r>
            <a:r>
              <a:rPr lang="en-US" dirty="0" err="1"/>
              <a:t>moodboard</a:t>
            </a:r>
            <a:r>
              <a:rPr lang="en-US" dirty="0"/>
              <a:t> </a:t>
            </a:r>
            <a:r>
              <a:rPr lang="en-US" dirty="0" err="1"/>
              <a:t>yaitu</a:t>
            </a:r>
            <a:r>
              <a:rPr lang="en-US" dirty="0"/>
              <a:t> </a:t>
            </a:r>
            <a:r>
              <a:rPr lang="sv-SE" dirty="0"/>
              <a:t>membantu klien untuk mengatasi masalahnya saat hendak mengartikan ide-ide mereka secara visual.</a:t>
            </a:r>
            <a:endParaRPr lang="id-ID" dirty="0"/>
          </a:p>
        </p:txBody>
      </p:sp>
    </p:spTree>
    <p:extLst>
      <p:ext uri="{BB962C8B-B14F-4D97-AF65-F5344CB8AC3E}">
        <p14:creationId xmlns:p14="http://schemas.microsoft.com/office/powerpoint/2010/main" val="35474420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FBD5-7062-49A1-B3C9-19AC908F65D2}"/>
              </a:ext>
            </a:extLst>
          </p:cNvPr>
          <p:cNvSpPr>
            <a:spLocks noGrp="1"/>
          </p:cNvSpPr>
          <p:nvPr>
            <p:ph type="title"/>
          </p:nvPr>
        </p:nvSpPr>
        <p:spPr>
          <a:xfrm>
            <a:off x="977203" y="5306175"/>
            <a:ext cx="3035239" cy="1303867"/>
          </a:xfrm>
        </p:spPr>
        <p:txBody>
          <a:bodyPr/>
          <a:lstStyle/>
          <a:p>
            <a:pPr algn="ctr"/>
            <a:r>
              <a:rPr lang="id-ID" dirty="0" err="1">
                <a:latin typeface="Bahnschrift Light Condensed" panose="020B0502040204020203" pitchFamily="34" charset="0"/>
              </a:rPr>
              <a:t>Moodboard</a:t>
            </a:r>
            <a:endParaRPr lang="id-ID" dirty="0">
              <a:latin typeface="Bahnschrift Light Condensed" panose="020B0502040204020203" pitchFamily="34" charset="0"/>
            </a:endParaRPr>
          </a:p>
        </p:txBody>
      </p:sp>
      <p:pic>
        <p:nvPicPr>
          <p:cNvPr id="5" name="Content Placeholder 4" descr="A picture containing items, different, cluttered&#10;&#10;Description automatically generated">
            <a:extLst>
              <a:ext uri="{FF2B5EF4-FFF2-40B4-BE49-F238E27FC236}">
                <a16:creationId xmlns:a16="http://schemas.microsoft.com/office/drawing/2014/main" id="{400D967F-6EA0-40D4-84D4-A8747BABF2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408573"/>
            <a:ext cx="3569208" cy="6040854"/>
          </a:xfrm>
        </p:spPr>
      </p:pic>
    </p:spTree>
    <p:extLst>
      <p:ext uri="{BB962C8B-B14F-4D97-AF65-F5344CB8AC3E}">
        <p14:creationId xmlns:p14="http://schemas.microsoft.com/office/powerpoint/2010/main" val="3851984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086343" y="469900"/>
            <a:ext cx="5953630" cy="4101659"/>
          </a:xfrm>
        </p:spPr>
        <p:txBody>
          <a:bodyPr anchor="ctr">
            <a:normAutofit/>
          </a:bodyPr>
          <a:lstStyle/>
          <a:p>
            <a:pPr algn="just"/>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sp>
        <p:nvSpPr>
          <p:cNvPr id="13" name="Rectangle 12">
            <a:extLst>
              <a:ext uri="{FF2B5EF4-FFF2-40B4-BE49-F238E27FC236}">
                <a16:creationId xmlns:a16="http://schemas.microsoft.com/office/drawing/2014/main" id="{A24A936C-07A5-4BC9-AA40-670F2EDDB7A8}"/>
              </a:ext>
            </a:extLst>
          </p:cNvPr>
          <p:cNvSpPr/>
          <p:nvPr/>
        </p:nvSpPr>
        <p:spPr>
          <a:xfrm>
            <a:off x="5549290" y="4394504"/>
            <a:ext cx="1451295" cy="340907"/>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15" name="Rectangle 14">
            <a:extLst>
              <a:ext uri="{FF2B5EF4-FFF2-40B4-BE49-F238E27FC236}">
                <a16:creationId xmlns:a16="http://schemas.microsoft.com/office/drawing/2014/main" id="{F1BB47D4-C338-4CBB-871F-D3F5719ABB80}"/>
              </a:ext>
            </a:extLst>
          </p:cNvPr>
          <p:cNvSpPr/>
          <p:nvPr/>
        </p:nvSpPr>
        <p:spPr>
          <a:xfrm>
            <a:off x="9394242" y="4401105"/>
            <a:ext cx="1451295" cy="340907"/>
          </a:xfrm>
          <a:prstGeom prst="rect">
            <a:avLst/>
          </a:prstGeom>
          <a:solidFill>
            <a:srgbClr val="160C0E">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CE6695-848F-469F-8F5A-E4BBBBC9FB0A}"/>
              </a:ext>
            </a:extLst>
          </p:cNvPr>
          <p:cNvSpPr/>
          <p:nvPr/>
        </p:nvSpPr>
        <p:spPr>
          <a:xfrm>
            <a:off x="7470368" y="4394504"/>
            <a:ext cx="1451295" cy="340907"/>
          </a:xfrm>
          <a:prstGeom prst="rect">
            <a:avLst/>
          </a:prstGeom>
          <a:solidFill>
            <a:srgbClr val="FF33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6A98148-4DD7-4A97-88A1-4851ADFA607E}"/>
              </a:ext>
            </a:extLst>
          </p:cNvPr>
          <p:cNvSpPr txBox="1"/>
          <p:nvPr/>
        </p:nvSpPr>
        <p:spPr>
          <a:xfrm>
            <a:off x="9617988" y="4927472"/>
            <a:ext cx="1003801" cy="369332"/>
          </a:xfrm>
          <a:prstGeom prst="rect">
            <a:avLst/>
          </a:prstGeom>
          <a:noFill/>
        </p:spPr>
        <p:txBody>
          <a:bodyPr wrap="none" rtlCol="0">
            <a:spAutoFit/>
          </a:bodyPr>
          <a:lstStyle/>
          <a:p>
            <a:r>
              <a:rPr lang="en-US" dirty="0"/>
              <a:t>#160C0E</a:t>
            </a:r>
          </a:p>
        </p:txBody>
      </p:sp>
      <p:sp>
        <p:nvSpPr>
          <p:cNvPr id="18" name="TextBox 17">
            <a:extLst>
              <a:ext uri="{FF2B5EF4-FFF2-40B4-BE49-F238E27FC236}">
                <a16:creationId xmlns:a16="http://schemas.microsoft.com/office/drawing/2014/main" id="{B056D135-F0DA-45E2-B6DE-B576D671FD96}"/>
              </a:ext>
            </a:extLst>
          </p:cNvPr>
          <p:cNvSpPr txBox="1"/>
          <p:nvPr/>
        </p:nvSpPr>
        <p:spPr>
          <a:xfrm>
            <a:off x="7766260" y="4927472"/>
            <a:ext cx="979755" cy="369332"/>
          </a:xfrm>
          <a:prstGeom prst="rect">
            <a:avLst/>
          </a:prstGeom>
          <a:noFill/>
        </p:spPr>
        <p:txBody>
          <a:bodyPr wrap="none" rtlCol="0">
            <a:spAutoFit/>
          </a:bodyPr>
          <a:lstStyle/>
          <a:p>
            <a:r>
              <a:rPr lang="en-US" dirty="0"/>
              <a:t>#FF3333</a:t>
            </a:r>
          </a:p>
        </p:txBody>
      </p:sp>
      <p:sp>
        <p:nvSpPr>
          <p:cNvPr id="19" name="TextBox 18">
            <a:extLst>
              <a:ext uri="{FF2B5EF4-FFF2-40B4-BE49-F238E27FC236}">
                <a16:creationId xmlns:a16="http://schemas.microsoft.com/office/drawing/2014/main" id="{C982EE73-E020-47C6-97E8-BED6CC0AA673}"/>
              </a:ext>
            </a:extLst>
          </p:cNvPr>
          <p:cNvSpPr txBox="1"/>
          <p:nvPr/>
        </p:nvSpPr>
        <p:spPr>
          <a:xfrm>
            <a:off x="5807501" y="4805009"/>
            <a:ext cx="934871" cy="369332"/>
          </a:xfrm>
          <a:prstGeom prst="rect">
            <a:avLst/>
          </a:prstGeom>
          <a:noFill/>
        </p:spPr>
        <p:txBody>
          <a:bodyPr wrap="none" rtlCol="0">
            <a:spAutoFit/>
          </a:bodyPr>
          <a:lstStyle/>
          <a:p>
            <a:r>
              <a:rPr lang="en-US" dirty="0"/>
              <a:t>#FFFFFF</a:t>
            </a:r>
          </a:p>
        </p:txBody>
      </p:sp>
      <p:sp>
        <p:nvSpPr>
          <p:cNvPr id="20" name="Flowchart: Connector 19">
            <a:extLst>
              <a:ext uri="{FF2B5EF4-FFF2-40B4-BE49-F238E27FC236}">
                <a16:creationId xmlns:a16="http://schemas.microsoft.com/office/drawing/2014/main" id="{C9AF0733-5BD4-4446-8CAE-5BB096101540}"/>
              </a:ext>
            </a:extLst>
          </p:cNvPr>
          <p:cNvSpPr/>
          <p:nvPr/>
        </p:nvSpPr>
        <p:spPr>
          <a:xfrm>
            <a:off x="6108338" y="5486179"/>
            <a:ext cx="457200" cy="457200"/>
          </a:xfrm>
          <a:prstGeom prst="flowChartConnector">
            <a:avLst/>
          </a:prstGeom>
          <a:solidFill>
            <a:srgbClr val="FF33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FA4DF3E6-E51F-4F86-A3DF-B0D4689F4FCB}"/>
              </a:ext>
            </a:extLst>
          </p:cNvPr>
          <p:cNvSpPr/>
          <p:nvPr/>
        </p:nvSpPr>
        <p:spPr>
          <a:xfrm>
            <a:off x="7186552" y="5472897"/>
            <a:ext cx="457200" cy="457200"/>
          </a:xfrm>
          <a:prstGeom prst="flowChartConnector">
            <a:avLst/>
          </a:prstGeom>
          <a:solidFill>
            <a:srgbClr val="BED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781E6843-4696-499E-8EF8-119679BAFAFF}"/>
              </a:ext>
            </a:extLst>
          </p:cNvPr>
          <p:cNvSpPr/>
          <p:nvPr/>
        </p:nvSpPr>
        <p:spPr>
          <a:xfrm>
            <a:off x="9121286" y="5486179"/>
            <a:ext cx="457200" cy="457200"/>
          </a:xfrm>
          <a:prstGeom prst="flowChartConnector">
            <a:avLst/>
          </a:prstGeom>
          <a:solidFill>
            <a:srgbClr val="EFD9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0503CA4E-0F1B-4419-BACA-D571A09EF10E}"/>
              </a:ext>
            </a:extLst>
          </p:cNvPr>
          <p:cNvSpPr/>
          <p:nvPr/>
        </p:nvSpPr>
        <p:spPr>
          <a:xfrm>
            <a:off x="8170487" y="5466930"/>
            <a:ext cx="457200" cy="457200"/>
          </a:xfrm>
          <a:prstGeom prst="flowChartConnector">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a:extLst>
              <a:ext uri="{FF2B5EF4-FFF2-40B4-BE49-F238E27FC236}">
                <a16:creationId xmlns:a16="http://schemas.microsoft.com/office/drawing/2014/main" id="{FBBE69A7-1BE5-4B59-9BC0-B465B3497744}"/>
              </a:ext>
            </a:extLst>
          </p:cNvPr>
          <p:cNvSpPr/>
          <p:nvPr/>
        </p:nvSpPr>
        <p:spPr>
          <a:xfrm>
            <a:off x="10013484" y="5473542"/>
            <a:ext cx="457200" cy="457200"/>
          </a:xfrm>
          <a:prstGeom prst="flowChartConnector">
            <a:avLst/>
          </a:prstGeom>
          <a:solidFill>
            <a:srgbClr val="160C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F8F21F6-F082-4B5B-9C39-08879340D745}"/>
              </a:ext>
            </a:extLst>
          </p:cNvPr>
          <p:cNvSpPr txBox="1"/>
          <p:nvPr/>
        </p:nvSpPr>
        <p:spPr>
          <a:xfrm>
            <a:off x="9740183" y="6037826"/>
            <a:ext cx="1003801" cy="369332"/>
          </a:xfrm>
          <a:prstGeom prst="rect">
            <a:avLst/>
          </a:prstGeom>
          <a:noFill/>
        </p:spPr>
        <p:txBody>
          <a:bodyPr wrap="none" rtlCol="0">
            <a:spAutoFit/>
          </a:bodyPr>
          <a:lstStyle/>
          <a:p>
            <a:r>
              <a:rPr lang="en-US" dirty="0"/>
              <a:t>#160C0E</a:t>
            </a:r>
          </a:p>
        </p:txBody>
      </p:sp>
      <p:sp>
        <p:nvSpPr>
          <p:cNvPr id="26" name="TextBox 25">
            <a:extLst>
              <a:ext uri="{FF2B5EF4-FFF2-40B4-BE49-F238E27FC236}">
                <a16:creationId xmlns:a16="http://schemas.microsoft.com/office/drawing/2014/main" id="{3EF345B5-D6F9-42F3-9543-B7D04F7AB2D6}"/>
              </a:ext>
            </a:extLst>
          </p:cNvPr>
          <p:cNvSpPr txBox="1"/>
          <p:nvPr/>
        </p:nvSpPr>
        <p:spPr>
          <a:xfrm>
            <a:off x="8733899" y="6037826"/>
            <a:ext cx="1154483" cy="369332"/>
          </a:xfrm>
          <a:prstGeom prst="rect">
            <a:avLst/>
          </a:prstGeom>
          <a:noFill/>
        </p:spPr>
        <p:txBody>
          <a:bodyPr wrap="none" rtlCol="0">
            <a:spAutoFit/>
          </a:bodyPr>
          <a:lstStyle/>
          <a:p>
            <a:r>
              <a:rPr lang="en-US" dirty="0"/>
              <a:t>#E7CAB5</a:t>
            </a:r>
          </a:p>
        </p:txBody>
      </p:sp>
      <p:sp>
        <p:nvSpPr>
          <p:cNvPr id="27" name="TextBox 26">
            <a:extLst>
              <a:ext uri="{FF2B5EF4-FFF2-40B4-BE49-F238E27FC236}">
                <a16:creationId xmlns:a16="http://schemas.microsoft.com/office/drawing/2014/main" id="{9852C9A5-1042-4CD7-980A-A72CA7FA9A2C}"/>
              </a:ext>
            </a:extLst>
          </p:cNvPr>
          <p:cNvSpPr txBox="1"/>
          <p:nvPr/>
        </p:nvSpPr>
        <p:spPr>
          <a:xfrm>
            <a:off x="7790202" y="6037826"/>
            <a:ext cx="1117614" cy="369332"/>
          </a:xfrm>
          <a:prstGeom prst="rect">
            <a:avLst/>
          </a:prstGeom>
          <a:noFill/>
        </p:spPr>
        <p:txBody>
          <a:bodyPr wrap="none" rtlCol="0">
            <a:spAutoFit/>
          </a:bodyPr>
          <a:lstStyle/>
          <a:p>
            <a:r>
              <a:rPr lang="en-US" dirty="0"/>
              <a:t>#FFFFFF</a:t>
            </a:r>
          </a:p>
        </p:txBody>
      </p:sp>
      <p:sp>
        <p:nvSpPr>
          <p:cNvPr id="28" name="TextBox 27">
            <a:extLst>
              <a:ext uri="{FF2B5EF4-FFF2-40B4-BE49-F238E27FC236}">
                <a16:creationId xmlns:a16="http://schemas.microsoft.com/office/drawing/2014/main" id="{1D5A3322-2D87-43EA-950A-1138146DFCAE}"/>
              </a:ext>
            </a:extLst>
          </p:cNvPr>
          <p:cNvSpPr txBox="1"/>
          <p:nvPr/>
        </p:nvSpPr>
        <p:spPr>
          <a:xfrm>
            <a:off x="6744014" y="6037826"/>
            <a:ext cx="1181734" cy="369332"/>
          </a:xfrm>
          <a:prstGeom prst="rect">
            <a:avLst/>
          </a:prstGeom>
          <a:noFill/>
        </p:spPr>
        <p:txBody>
          <a:bodyPr wrap="none" rtlCol="0">
            <a:spAutoFit/>
          </a:bodyPr>
          <a:lstStyle/>
          <a:p>
            <a:r>
              <a:rPr lang="en-US" dirty="0"/>
              <a:t>#A9CBCB</a:t>
            </a:r>
          </a:p>
        </p:txBody>
      </p:sp>
      <p:sp>
        <p:nvSpPr>
          <p:cNvPr id="30" name="TextBox 29">
            <a:extLst>
              <a:ext uri="{FF2B5EF4-FFF2-40B4-BE49-F238E27FC236}">
                <a16:creationId xmlns:a16="http://schemas.microsoft.com/office/drawing/2014/main" id="{94C1D004-0752-4400-88BA-C511E19C9F7B}"/>
              </a:ext>
            </a:extLst>
          </p:cNvPr>
          <p:cNvSpPr txBox="1"/>
          <p:nvPr/>
        </p:nvSpPr>
        <p:spPr>
          <a:xfrm>
            <a:off x="5805301" y="6037826"/>
            <a:ext cx="979755" cy="369332"/>
          </a:xfrm>
          <a:prstGeom prst="rect">
            <a:avLst/>
          </a:prstGeom>
          <a:noFill/>
        </p:spPr>
        <p:txBody>
          <a:bodyPr wrap="none" rtlCol="0">
            <a:spAutoFit/>
          </a:bodyPr>
          <a:lstStyle/>
          <a:p>
            <a:r>
              <a:rPr lang="en-US" dirty="0"/>
              <a:t>#FF3333</a:t>
            </a:r>
          </a:p>
        </p:txBody>
      </p:sp>
    </p:spTree>
    <p:extLst>
      <p:ext uri="{BB962C8B-B14F-4D97-AF65-F5344CB8AC3E}">
        <p14:creationId xmlns:p14="http://schemas.microsoft.com/office/powerpoint/2010/main" val="109302803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C878D9A-77BE-4701-AE3D-EEFC53CD5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43BE08-0ED1-4B73-AC6D-B7E26A59C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6B2094-7FC0-45FC-BFED-3CB88CEE6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4F8FFE-1B19-48E7-ADBC-39D0EA065903}"/>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Gaya Huruf</a:t>
            </a:r>
          </a:p>
        </p:txBody>
      </p:sp>
      <p:sp>
        <p:nvSpPr>
          <p:cNvPr id="14" name="Rectangle 13">
            <a:extLst>
              <a:ext uri="{FF2B5EF4-FFF2-40B4-BE49-F238E27FC236}">
                <a16:creationId xmlns:a16="http://schemas.microsoft.com/office/drawing/2014/main" id="{07A4B640-BB7F-4272-A710-068DBA9F9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94CAE0-40AD-44A8-9BE7-2A338B848233}"/>
              </a:ext>
            </a:extLst>
          </p:cNvPr>
          <p:cNvSpPr>
            <a:spLocks noGrp="1"/>
          </p:cNvSpPr>
          <p:nvPr>
            <p:ph idx="1"/>
          </p:nvPr>
        </p:nvSpPr>
        <p:spPr>
          <a:xfrm>
            <a:off x="5446333" y="2811277"/>
            <a:ext cx="5953630" cy="2968895"/>
          </a:xfrm>
        </p:spPr>
        <p:txBody>
          <a:bodyPr anchor="ctr">
            <a:normAutofit lnSpcReduction="10000"/>
          </a:bodyPr>
          <a:lstStyle/>
          <a:p>
            <a:pPr marL="0" indent="0" algn="just">
              <a:buNone/>
            </a:pPr>
            <a:r>
              <a:rPr lang="id-ID" dirty="0"/>
              <a:t>Gaya huruf yang kami gunakan pada desain ini yaitu </a:t>
            </a:r>
            <a:r>
              <a:rPr lang="id-ID" dirty="0" err="1"/>
              <a:t>agency</a:t>
            </a:r>
            <a:r>
              <a:rPr lang="id-ID" dirty="0"/>
              <a:t> </a:t>
            </a:r>
            <a:r>
              <a:rPr lang="id-ID" dirty="0" err="1"/>
              <a:t>fb</a:t>
            </a:r>
            <a:r>
              <a:rPr lang="id-ID" dirty="0"/>
              <a:t>. Gaya huruf ini sangat cocok di terapkan atau di gunakan pada desain ini di karenakan gaya huruf tersebut memiliki bentuk</a:t>
            </a:r>
            <a:r>
              <a:rPr lang="en-US" dirty="0"/>
              <a:t> </a:t>
            </a:r>
            <a:r>
              <a:rPr lang="en-US" dirty="0" err="1"/>
              <a:t>tegas</a:t>
            </a:r>
            <a:r>
              <a:rPr lang="en-US" dirty="0"/>
              <a:t> dan </a:t>
            </a:r>
            <a:r>
              <a:rPr lang="en-US" dirty="0" err="1"/>
              <a:t>cocok</a:t>
            </a:r>
            <a:r>
              <a:rPr lang="en-US" dirty="0"/>
              <a:t> untuk di </a:t>
            </a:r>
            <a:r>
              <a:rPr lang="en-US" dirty="0" err="1"/>
              <a:t>jadikan</a:t>
            </a:r>
            <a:r>
              <a:rPr lang="en-US" dirty="0"/>
              <a:t> </a:t>
            </a:r>
            <a:r>
              <a:rPr lang="en-US" dirty="0" err="1"/>
              <a:t>judul</a:t>
            </a:r>
            <a:r>
              <a:rPr lang="en-US" dirty="0"/>
              <a:t> </a:t>
            </a:r>
            <a:r>
              <a:rPr lang="en-US" dirty="0" err="1"/>
              <a:t>lalu</a:t>
            </a:r>
            <a:r>
              <a:rPr lang="en-US" dirty="0"/>
              <a:t> juga Cambria Math</a:t>
            </a:r>
            <a:r>
              <a:rPr lang="id-ID" dirty="0"/>
              <a:t> yang mudah dibaca dan tidak memiliki bentuk yang terlalu aneh seperti gaya huruf lainnya</a:t>
            </a:r>
            <a:r>
              <a:rPr lang="en-US" dirty="0"/>
              <a:t>.</a:t>
            </a:r>
            <a:endParaRPr lang="id-ID" dirty="0"/>
          </a:p>
        </p:txBody>
      </p:sp>
      <p:sp>
        <p:nvSpPr>
          <p:cNvPr id="9" name="Content Placeholder 2">
            <a:extLst>
              <a:ext uri="{FF2B5EF4-FFF2-40B4-BE49-F238E27FC236}">
                <a16:creationId xmlns:a16="http://schemas.microsoft.com/office/drawing/2014/main" id="{96280F91-CE21-4A95-85B8-8F53743211DB}"/>
              </a:ext>
            </a:extLst>
          </p:cNvPr>
          <p:cNvSpPr txBox="1">
            <a:spLocks/>
          </p:cNvSpPr>
          <p:nvPr/>
        </p:nvSpPr>
        <p:spPr>
          <a:xfrm>
            <a:off x="5445646" y="469900"/>
            <a:ext cx="6204460" cy="234137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nSpc>
                <a:spcPct val="150000"/>
              </a:lnSpc>
              <a:buFont typeface="Arial"/>
              <a:buNone/>
            </a:pPr>
            <a:r>
              <a:rPr lang="en-US" sz="2800" dirty="0"/>
              <a:t>Header 1 		</a:t>
            </a:r>
            <a:r>
              <a:rPr lang="en-US" sz="2800" dirty="0">
                <a:latin typeface="Agency FB" panose="020B0503020202020204" pitchFamily="34" charset="0"/>
              </a:rPr>
              <a:t>Agency FB (80px #160C0E, </a:t>
            </a:r>
            <a:r>
              <a:rPr lang="en-US" sz="2800" dirty="0">
                <a:solidFill>
                  <a:srgbClr val="FF0000"/>
                </a:solidFill>
                <a:latin typeface="Agency FB" panose="020B0503020202020204" pitchFamily="34" charset="0"/>
              </a:rPr>
              <a:t>#FF3333)</a:t>
            </a:r>
          </a:p>
          <a:p>
            <a:pPr marL="0" indent="0">
              <a:lnSpc>
                <a:spcPct val="150000"/>
              </a:lnSpc>
              <a:buFont typeface="Arial"/>
              <a:buNone/>
            </a:pPr>
            <a:r>
              <a:rPr lang="en-US" dirty="0"/>
              <a:t>Header 2 		</a:t>
            </a:r>
            <a:r>
              <a:rPr lang="en-US" dirty="0">
                <a:latin typeface="Agency FB" panose="020B0503020202020204" pitchFamily="34" charset="0"/>
              </a:rPr>
              <a:t>Agency FB (80px) (#160C0E)</a:t>
            </a:r>
          </a:p>
          <a:p>
            <a:pPr marL="0" indent="0">
              <a:lnSpc>
                <a:spcPct val="150000"/>
              </a:lnSpc>
              <a:buFont typeface="Arial"/>
              <a:buNone/>
            </a:pPr>
            <a:r>
              <a:rPr lang="en-US" sz="1400" dirty="0"/>
              <a:t>Header 3 			</a:t>
            </a:r>
            <a:r>
              <a:rPr lang="en-US" sz="1400" dirty="0">
                <a:latin typeface="Agency FB" panose="020B0503020202020204" pitchFamily="34" charset="0"/>
              </a:rPr>
              <a:t>Agency FB (56px #FF3333)(30px #160C0E)</a:t>
            </a:r>
          </a:p>
          <a:p>
            <a:pPr marL="0" indent="0">
              <a:lnSpc>
                <a:spcPct val="150000"/>
              </a:lnSpc>
              <a:buFont typeface="Arial"/>
              <a:buNone/>
            </a:pPr>
            <a:r>
              <a:rPr lang="en-US" sz="1400" dirty="0" err="1"/>
              <a:t>Paragraf</a:t>
            </a:r>
            <a:r>
              <a:rPr lang="en-US" sz="1400" dirty="0"/>
              <a:t> 			</a:t>
            </a:r>
            <a:r>
              <a:rPr lang="en-US" sz="1400" dirty="0">
                <a:latin typeface="Cambria" panose="02040503050406030204" pitchFamily="18" charset="0"/>
                <a:ea typeface="Cambria" panose="02040503050406030204" pitchFamily="18" charset="0"/>
              </a:rPr>
              <a:t>Cambria Math (35px #160C0E )</a:t>
            </a:r>
          </a:p>
        </p:txBody>
      </p:sp>
    </p:spTree>
    <p:extLst>
      <p:ext uri="{BB962C8B-B14F-4D97-AF65-F5344CB8AC3E}">
        <p14:creationId xmlns:p14="http://schemas.microsoft.com/office/powerpoint/2010/main" val="2069664423"/>
      </p:ext>
    </p:extLst>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4AC5-A83C-439C-A9B3-02BB20FA6E1D}"/>
              </a:ext>
            </a:extLst>
          </p:cNvPr>
          <p:cNvSpPr>
            <a:spLocks noGrp="1"/>
          </p:cNvSpPr>
          <p:nvPr>
            <p:ph type="title"/>
          </p:nvPr>
        </p:nvSpPr>
        <p:spPr>
          <a:xfrm>
            <a:off x="952108" y="954756"/>
            <a:ext cx="2730414" cy="4946003"/>
          </a:xfrm>
        </p:spPr>
        <p:txBody>
          <a:bodyPr>
            <a:normAutofit/>
          </a:bodyPr>
          <a:lstStyle/>
          <a:p>
            <a:r>
              <a:rPr lang="id-ID" dirty="0">
                <a:solidFill>
                  <a:srgbClr val="FFFFFF"/>
                </a:solidFill>
              </a:rPr>
              <a:t>Warna Huruf</a:t>
            </a:r>
          </a:p>
        </p:txBody>
      </p:sp>
      <p:sp>
        <p:nvSpPr>
          <p:cNvPr id="3" name="Content Placeholder 2">
            <a:extLst>
              <a:ext uri="{FF2B5EF4-FFF2-40B4-BE49-F238E27FC236}">
                <a16:creationId xmlns:a16="http://schemas.microsoft.com/office/drawing/2014/main" id="{C93019A0-9616-4250-BF27-996F77AC4718}"/>
              </a:ext>
            </a:extLst>
          </p:cNvPr>
          <p:cNvSpPr>
            <a:spLocks noGrp="1"/>
          </p:cNvSpPr>
          <p:nvPr>
            <p:ph idx="1"/>
          </p:nvPr>
        </p:nvSpPr>
        <p:spPr>
          <a:xfrm>
            <a:off x="5140934" y="469900"/>
            <a:ext cx="5953630" cy="5405968"/>
          </a:xfrm>
        </p:spPr>
        <p:txBody>
          <a:bodyPr anchor="ctr">
            <a:normAutofit/>
          </a:bodyPr>
          <a:lstStyle/>
          <a:p>
            <a:r>
              <a:rPr lang="id-ID" dirty="0"/>
              <a:t>Warna huruf yang kami gunakan yaitu memakai warna yang tenang seperti warna merah, putih, abu – abu, dan hitam. Karena warna ini sangat cocok di terapkan pada desain ini supaya pada saat membaca buku mendapatkan perasaan suasana yang tenang.</a:t>
            </a:r>
          </a:p>
        </p:txBody>
      </p:sp>
      <p:pic>
        <p:nvPicPr>
          <p:cNvPr id="11" name="Picture 10">
            <a:extLst>
              <a:ext uri="{FF2B5EF4-FFF2-40B4-BE49-F238E27FC236}">
                <a16:creationId xmlns:a16="http://schemas.microsoft.com/office/drawing/2014/main" id="{60DBB159-63DF-4195-B8D8-BD89B893B11A}"/>
              </a:ext>
            </a:extLst>
          </p:cNvPr>
          <p:cNvPicPr>
            <a:picLocks noChangeAspect="1"/>
          </p:cNvPicPr>
          <p:nvPr/>
        </p:nvPicPr>
        <p:blipFill>
          <a:blip r:embed="rId2"/>
          <a:stretch>
            <a:fillRect/>
          </a:stretch>
        </p:blipFill>
        <p:spPr>
          <a:xfrm>
            <a:off x="0" y="3628"/>
            <a:ext cx="12192000" cy="6850743"/>
          </a:xfrm>
          <a:prstGeom prst="rect">
            <a:avLst/>
          </a:prstGeom>
        </p:spPr>
      </p:pic>
      <p:sp>
        <p:nvSpPr>
          <p:cNvPr id="13" name="Title 1">
            <a:extLst>
              <a:ext uri="{FF2B5EF4-FFF2-40B4-BE49-F238E27FC236}">
                <a16:creationId xmlns:a16="http://schemas.microsoft.com/office/drawing/2014/main" id="{7F3EA617-4179-46B9-B7CD-E5726F3EAE4E}"/>
              </a:ext>
            </a:extLst>
          </p:cNvPr>
          <p:cNvSpPr txBox="1">
            <a:spLocks/>
          </p:cNvSpPr>
          <p:nvPr/>
        </p:nvSpPr>
        <p:spPr>
          <a:xfrm>
            <a:off x="771620" y="929865"/>
            <a:ext cx="3091390" cy="49460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rgbClr val="FFFFFF"/>
                </a:solidFill>
              </a:rPr>
              <a:t>Mookup</a:t>
            </a:r>
            <a:endParaRPr lang="id-ID" dirty="0">
              <a:solidFill>
                <a:srgbClr val="FFFFFF"/>
              </a:solidFill>
            </a:endParaRPr>
          </a:p>
        </p:txBody>
      </p:sp>
      <p:sp>
        <p:nvSpPr>
          <p:cNvPr id="15" name="Content Placeholder 2">
            <a:extLst>
              <a:ext uri="{FF2B5EF4-FFF2-40B4-BE49-F238E27FC236}">
                <a16:creationId xmlns:a16="http://schemas.microsoft.com/office/drawing/2014/main" id="{6641CCDE-CB7B-4D27-AEDE-863CA758C616}"/>
              </a:ext>
            </a:extLst>
          </p:cNvPr>
          <p:cNvSpPr txBox="1">
            <a:spLocks/>
          </p:cNvSpPr>
          <p:nvPr/>
        </p:nvSpPr>
        <p:spPr>
          <a:xfrm>
            <a:off x="5293334" y="622300"/>
            <a:ext cx="5953630" cy="54059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dirty="0" err="1"/>
              <a:t>Moolup</a:t>
            </a:r>
            <a:r>
              <a:rPr lang="en-US" dirty="0"/>
              <a:t> adalah </a:t>
            </a:r>
            <a:r>
              <a:rPr lang="en-US" dirty="0" err="1"/>
              <a:t>adalah</a:t>
            </a:r>
            <a:r>
              <a:rPr lang="en-US" dirty="0"/>
              <a:t> </a:t>
            </a:r>
            <a:r>
              <a:rPr lang="en-US" dirty="0" err="1"/>
              <a:t>visualisasi</a:t>
            </a:r>
            <a:r>
              <a:rPr lang="en-US" dirty="0"/>
              <a:t> </a:t>
            </a:r>
            <a:r>
              <a:rPr lang="en-US" dirty="0" err="1"/>
              <a:t>sebuah</a:t>
            </a:r>
            <a:r>
              <a:rPr lang="en-US" dirty="0"/>
              <a:t> </a:t>
            </a:r>
            <a:r>
              <a:rPr lang="en-US" dirty="0" err="1"/>
              <a:t>konsep</a:t>
            </a:r>
            <a:r>
              <a:rPr lang="en-US" dirty="0"/>
              <a:t> </a:t>
            </a:r>
            <a:r>
              <a:rPr lang="en-US" dirty="0" err="1"/>
              <a:t>desain</a:t>
            </a:r>
            <a:r>
              <a:rPr lang="en-US" dirty="0"/>
              <a:t>. </a:t>
            </a:r>
          </a:p>
          <a:p>
            <a:pPr algn="just"/>
            <a:r>
              <a:rPr lang="en-US" dirty="0" err="1"/>
              <a:t>Fungsi</a:t>
            </a:r>
            <a:r>
              <a:rPr lang="en-US" dirty="0"/>
              <a:t> </a:t>
            </a:r>
            <a:r>
              <a:rPr lang="en-US" dirty="0" err="1"/>
              <a:t>Mookup</a:t>
            </a:r>
            <a:r>
              <a:rPr lang="en-US" dirty="0"/>
              <a:t> </a:t>
            </a:r>
            <a:r>
              <a:rPr lang="en-US" dirty="0" err="1"/>
              <a:t>yaitu</a:t>
            </a:r>
            <a:r>
              <a:rPr lang="en-US" dirty="0"/>
              <a:t> </a:t>
            </a:r>
            <a:r>
              <a:rPr lang="sv-SE" dirty="0"/>
              <a:t>Dengan rancangan mockup, desainer UI dan UX dapat melihat bagaimana semua elemen yang telah dirancang bekerja serealistis mungkin menyerupai produk final yang direncanakan.</a:t>
            </a:r>
            <a:endParaRPr lang="id-ID" dirty="0"/>
          </a:p>
        </p:txBody>
      </p:sp>
    </p:spTree>
    <p:extLst>
      <p:ext uri="{BB962C8B-B14F-4D97-AF65-F5344CB8AC3E}">
        <p14:creationId xmlns:p14="http://schemas.microsoft.com/office/powerpoint/2010/main" val="228493722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A11A-5F73-49C0-9F12-A082EC1ACDDD}"/>
              </a:ext>
            </a:extLst>
          </p:cNvPr>
          <p:cNvSpPr>
            <a:spLocks noGrp="1"/>
          </p:cNvSpPr>
          <p:nvPr>
            <p:ph type="title"/>
          </p:nvPr>
        </p:nvSpPr>
        <p:spPr>
          <a:xfrm>
            <a:off x="1575177" y="5977720"/>
            <a:ext cx="1836761" cy="748992"/>
          </a:xfrm>
        </p:spPr>
        <p:txBody>
          <a:bodyPr/>
          <a:lstStyle/>
          <a:p>
            <a:pPr algn="ctr"/>
            <a:r>
              <a:rPr lang="en-US" dirty="0">
                <a:latin typeface="Bahnschrift Light Condensed" panose="020B0502040204020203" pitchFamily="34" charset="0"/>
              </a:rPr>
              <a:t>Mockup</a:t>
            </a:r>
            <a:endParaRPr lang="id-ID" dirty="0">
              <a:latin typeface="Bahnschrift Light Condensed" panose="020B0502040204020203" pitchFamily="34" charset="0"/>
            </a:endParaRPr>
          </a:p>
        </p:txBody>
      </p:sp>
      <p:pic>
        <p:nvPicPr>
          <p:cNvPr id="7" name="Content Placeholder 6">
            <a:extLst>
              <a:ext uri="{FF2B5EF4-FFF2-40B4-BE49-F238E27FC236}">
                <a16:creationId xmlns:a16="http://schemas.microsoft.com/office/drawing/2014/main" id="{CA755984-5522-40F4-B409-5F2EE198D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1646" y="546016"/>
            <a:ext cx="4520095" cy="6026794"/>
          </a:xfrm>
          <a:ln>
            <a:solidFill>
              <a:schemeClr val="tx1"/>
            </a:solidFill>
          </a:ln>
        </p:spPr>
      </p:pic>
    </p:spTree>
    <p:extLst>
      <p:ext uri="{BB962C8B-B14F-4D97-AF65-F5344CB8AC3E}">
        <p14:creationId xmlns:p14="http://schemas.microsoft.com/office/powerpoint/2010/main" val="35436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355</TotalTime>
  <Words>684</Words>
  <Application>Microsoft Office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Agency FB</vt:lpstr>
      <vt:lpstr>Arial</vt:lpstr>
      <vt:lpstr>Bahnschrift Light Condensed</vt:lpstr>
      <vt:lpstr>Calibri</vt:lpstr>
      <vt:lpstr>Calibri Light</vt:lpstr>
      <vt:lpstr>Cambria</vt:lpstr>
      <vt:lpstr>Garamond</vt:lpstr>
      <vt:lpstr>Organic</vt:lpstr>
      <vt:lpstr>Office Theme</vt:lpstr>
      <vt:lpstr>Website Baca Buku Online</vt:lpstr>
      <vt:lpstr>Warna Huruf</vt:lpstr>
      <vt:lpstr>Warna Huruf</vt:lpstr>
      <vt:lpstr>Warna Huruf</vt:lpstr>
      <vt:lpstr>Moodboard</vt:lpstr>
      <vt:lpstr>Warna Huruf</vt:lpstr>
      <vt:lpstr>Gaya Huruf</vt:lpstr>
      <vt:lpstr>Warna Huruf</vt:lpstr>
      <vt:lpstr>Mockup</vt:lpstr>
      <vt:lpstr>Layout</vt:lpstr>
      <vt:lpstr>Warna Huruf</vt:lpstr>
      <vt:lpstr>Desain</vt:lpstr>
      <vt:lpstr>Persentasi Kontribusi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Bagas Adiyatma</dc:creator>
  <cp:lastModifiedBy>rijalf 1609</cp:lastModifiedBy>
  <cp:revision>31</cp:revision>
  <dcterms:created xsi:type="dcterms:W3CDTF">2021-04-28T13:26:48Z</dcterms:created>
  <dcterms:modified xsi:type="dcterms:W3CDTF">2021-05-27T08:50:56Z</dcterms:modified>
</cp:coreProperties>
</file>